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94" r:id="rId5"/>
    <p:sldId id="288" r:id="rId6"/>
    <p:sldId id="296" r:id="rId7"/>
    <p:sldId id="297" r:id="rId8"/>
    <p:sldId id="298" r:id="rId9"/>
    <p:sldId id="299" r:id="rId10"/>
    <p:sldId id="295" r:id="rId11"/>
  </p:sldIdLst>
  <p:sldSz cx="9144000" cy="5143500" type="screen16x9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A4A3A4"/>
          </p15:clr>
        </p15:guide>
        <p15:guide id="2" orient="horz" pos="2988" userDrawn="1">
          <p15:clr>
            <a:srgbClr val="A4A3A4"/>
          </p15:clr>
        </p15:guide>
        <p15:guide id="3" orient="horz" pos="712">
          <p15:clr>
            <a:srgbClr val="A4A3A4"/>
          </p15:clr>
        </p15:guide>
        <p15:guide id="4" orient="horz" pos="2429">
          <p15:clr>
            <a:srgbClr val="A4A3A4"/>
          </p15:clr>
        </p15:guide>
        <p15:guide id="5" pos="355">
          <p15:clr>
            <a:srgbClr val="A4A3A4"/>
          </p15:clr>
        </p15:guide>
        <p15:guide id="6" pos="5041">
          <p15:clr>
            <a:srgbClr val="A4A3A4"/>
          </p15:clr>
        </p15:guide>
        <p15:guide id="7" pos="824">
          <p15:clr>
            <a:srgbClr val="A4A3A4"/>
          </p15:clr>
        </p15:guide>
        <p15:guide id="8" pos="1542">
          <p15:clr>
            <a:srgbClr val="A4A3A4"/>
          </p15:clr>
        </p15:guide>
        <p15:guide id="9" pos="4368" userDrawn="1">
          <p15:clr>
            <a:srgbClr val="A4A3A4"/>
          </p15:clr>
        </p15:guide>
        <p15:guide id="10" pos="2376" userDrawn="1">
          <p15:clr>
            <a:srgbClr val="A4A3A4"/>
          </p15:clr>
        </p15:guide>
        <p15:guide id="11" pos="3192">
          <p15:clr>
            <a:srgbClr val="A4A3A4"/>
          </p15:clr>
        </p15:guide>
        <p15:guide id="12" pos="5577">
          <p15:clr>
            <a:srgbClr val="A4A3A4"/>
          </p15:clr>
        </p15:guide>
        <p15:guide id="13" pos="352">
          <p15:clr>
            <a:srgbClr val="A4A3A4"/>
          </p15:clr>
        </p15:guide>
        <p15:guide id="14" pos="45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E6FF"/>
    <a:srgbClr val="B3DEF5"/>
    <a:srgbClr val="B3E5FE"/>
    <a:srgbClr val="111166"/>
    <a:srgbClr val="BEEAFF"/>
    <a:srgbClr val="B4E5FF"/>
    <a:srgbClr val="C8DFFF"/>
    <a:srgbClr val="B4D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Stijl, gemiddeld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Stijl, gemiddeld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Stijl, lich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8FB837D-C827-4EFA-A057-4D05807E0F7C}" styleName="Stijl, thema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Stijl, lich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1" autoAdjust="0"/>
    <p:restoredTop sz="94147" autoAdjust="0"/>
  </p:normalViewPr>
  <p:slideViewPr>
    <p:cSldViewPr snapToGrid="0" snapToObjects="1" showGuides="1">
      <p:cViewPr>
        <p:scale>
          <a:sx n="100" d="100"/>
          <a:sy n="100" d="100"/>
        </p:scale>
        <p:origin x="1776" y="1320"/>
      </p:cViewPr>
      <p:guideLst>
        <p:guide orient="horz" pos="2162"/>
        <p:guide orient="horz" pos="2988"/>
        <p:guide orient="horz" pos="712"/>
        <p:guide orient="horz" pos="2429"/>
        <p:guide pos="355"/>
        <p:guide pos="5041"/>
        <p:guide pos="824"/>
        <p:guide pos="1542"/>
        <p:guide pos="4368"/>
        <p:guide pos="2376"/>
        <p:guide pos="3192"/>
        <p:guide pos="5577"/>
        <p:guide pos="352"/>
        <p:guide pos="453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28638" y="153988"/>
            <a:ext cx="2514600" cy="61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GB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1588" y="153988"/>
            <a:ext cx="2514600" cy="61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Arial" charset="0"/>
              </a:defRPr>
            </a:lvl1pPr>
          </a:lstStyle>
          <a:p>
            <a:endParaRPr lang="en-GB"/>
          </a:p>
        </p:txBody>
      </p:sp>
      <p:sp>
        <p:nvSpPr>
          <p:cNvPr id="491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528638" y="8382000"/>
            <a:ext cx="2514600" cy="61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GB"/>
          </a:p>
        </p:txBody>
      </p:sp>
      <p:sp>
        <p:nvSpPr>
          <p:cNvPr id="491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1588" y="8382000"/>
            <a:ext cx="2514600" cy="61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Arial" charset="0"/>
              </a:defRPr>
            </a:lvl1pPr>
          </a:lstStyle>
          <a:p>
            <a:fld id="{E8C5BD47-55D6-1344-B91F-7C24D2E19559}" type="slidenum">
              <a:rPr lang="en-GB"/>
              <a:pPr/>
              <a:t>‹#›</a:t>
            </a:fld>
            <a:endParaRPr lang="en-GB" sz="1200"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3746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28638" y="0"/>
            <a:ext cx="2514600" cy="61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GB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1588" y="0"/>
            <a:ext cx="2514600" cy="61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GB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528638" y="8528050"/>
            <a:ext cx="2514600" cy="61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GB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1588" y="8528050"/>
            <a:ext cx="2514600" cy="61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Arial" charset="0"/>
              </a:defRPr>
            </a:lvl1pPr>
          </a:lstStyle>
          <a:p>
            <a:fld id="{92BE362E-78BA-324A-8038-5482DADFDF7D}" type="slidenum">
              <a:rPr lang="en-GB"/>
              <a:pPr/>
              <a:t>‹#›</a:t>
            </a:fld>
            <a:endParaRPr lang="en-GB" sz="1200"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89512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/>
          <p:cNvSpPr/>
          <p:nvPr userDrawn="1"/>
        </p:nvSpPr>
        <p:spPr>
          <a:xfrm>
            <a:off x="6527800" y="2282300"/>
            <a:ext cx="2321302" cy="2321302"/>
          </a:xfrm>
          <a:prstGeom prst="rect">
            <a:avLst/>
          </a:prstGeom>
          <a:solidFill>
            <a:schemeClr val="tx2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304926" y="2425710"/>
            <a:ext cx="4527551" cy="26091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pPr lvl="0"/>
            <a:r>
              <a:rPr lang="nl-NL" noProof="0" dirty="0" err="1"/>
              <a:t>Subtitle</a:t>
            </a:r>
            <a:endParaRPr lang="en-GB" noProof="0" dirty="0"/>
          </a:p>
        </p:txBody>
      </p:sp>
      <p:sp>
        <p:nvSpPr>
          <p:cNvPr id="24" name="Rectangle 3"/>
          <p:cNvSpPr>
            <a:spLocks noGrp="1" noChangeArrowheads="1"/>
          </p:cNvSpPr>
          <p:nvPr>
            <p:ph idx="10" hasCustomPrompt="1"/>
          </p:nvPr>
        </p:nvSpPr>
        <p:spPr bwMode="auto">
          <a:xfrm>
            <a:off x="1304926" y="3443772"/>
            <a:ext cx="4530829" cy="311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 sz="20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Speaker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idx="11" hasCustomPrompt="1"/>
          </p:nvPr>
        </p:nvSpPr>
        <p:spPr bwMode="auto">
          <a:xfrm>
            <a:off x="1304926" y="3755500"/>
            <a:ext cx="4545117" cy="311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 sz="2000" b="0" i="0">
                <a:solidFill>
                  <a:schemeClr val="bg2"/>
                </a:solidFill>
              </a:defRPr>
            </a:lvl1pPr>
            <a:lvl2pPr marL="0" indent="0">
              <a:buFontTx/>
              <a:buNone/>
              <a:defRPr sz="1600"/>
            </a:lvl2pPr>
            <a:lvl3pPr marL="860425" indent="0">
              <a:buFontTx/>
              <a:buNone/>
              <a:defRPr/>
            </a:lvl3pPr>
            <a:lvl4pPr marL="1236662" indent="0">
              <a:buFontTx/>
              <a:buNone/>
              <a:defRPr/>
            </a:lvl4pPr>
            <a:lvl5pPr marL="1717675" indent="0">
              <a:buFontTx/>
              <a:buNone/>
              <a:defRPr/>
            </a:lvl5pPr>
          </a:lstStyle>
          <a:p>
            <a:pPr lvl="0"/>
            <a:r>
              <a:rPr lang="nl-NL" dirty="0" err="1"/>
              <a:t>Department</a:t>
            </a:r>
            <a:endParaRPr lang="en-GB" dirty="0"/>
          </a:p>
        </p:txBody>
      </p:sp>
      <p:sp>
        <p:nvSpPr>
          <p:cNvPr id="19" name="Rectangle 3"/>
          <p:cNvSpPr>
            <a:spLocks noGrp="1" noChangeArrowheads="1"/>
          </p:cNvSpPr>
          <p:nvPr>
            <p:ph idx="12" hasCustomPrompt="1"/>
          </p:nvPr>
        </p:nvSpPr>
        <p:spPr bwMode="auto">
          <a:xfrm>
            <a:off x="1304925" y="4067226"/>
            <a:ext cx="4545118" cy="311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 sz="1800" b="0" i="0" kern="800" cap="all" spc="1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/>
              <a:t>LOCATION</a:t>
            </a:r>
            <a:endParaRPr lang="en-GB" dirty="0"/>
          </a:p>
        </p:txBody>
      </p:sp>
      <p:pic>
        <p:nvPicPr>
          <p:cNvPr id="25" name="Afbeelding 24" descr="logo UL_RGB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39" y="4214982"/>
            <a:ext cx="495798" cy="576000"/>
          </a:xfrm>
          <a:prstGeom prst="rect">
            <a:avLst/>
          </a:prstGeom>
        </p:spPr>
      </p:pic>
      <p:sp>
        <p:nvSpPr>
          <p:cNvPr id="29" name="Rechthoek 28"/>
          <p:cNvSpPr/>
          <p:nvPr userDrawn="1"/>
        </p:nvSpPr>
        <p:spPr bwMode="auto">
          <a:xfrm>
            <a:off x="1146174" y="1130300"/>
            <a:ext cx="7997825" cy="11520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1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6527800" y="2282300"/>
            <a:ext cx="2321302" cy="232130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5" name="Rechthoek 14"/>
          <p:cNvSpPr/>
          <p:nvPr userDrawn="1"/>
        </p:nvSpPr>
        <p:spPr bwMode="auto">
          <a:xfrm>
            <a:off x="-1" y="4914900"/>
            <a:ext cx="9143999" cy="228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04927" y="1137712"/>
            <a:ext cx="7548562" cy="1144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10800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Rechthoek 2"/>
          <p:cNvSpPr/>
          <p:nvPr userDrawn="1"/>
        </p:nvSpPr>
        <p:spPr bwMode="auto">
          <a:xfrm>
            <a:off x="-2" y="2282300"/>
            <a:ext cx="1146175" cy="1152000"/>
          </a:xfrm>
          <a:prstGeom prst="rect">
            <a:avLst/>
          </a:prstGeom>
          <a:solidFill>
            <a:schemeClr val="accent1">
              <a:alpha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18" name="Afbeelding 17" descr="logo lumc_Fedra_PPT_20 mm E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38" y="278075"/>
            <a:ext cx="2293895" cy="576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625961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4914900"/>
            <a:ext cx="5127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CF4173FF-AD6D-40E3-B4D2-6FA0AE675DE2}" type="datetime5">
              <a:rPr lang="en-US" smtClean="0"/>
              <a:t>16-Sep-25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125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4914900"/>
            <a:ext cx="5127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DE9617A8-178D-4CFE-8198-2E756DAECA90}" type="datetime5">
              <a:rPr lang="en-US" smtClean="0"/>
              <a:t>16-Sep-25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1589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66738" y="1016001"/>
            <a:ext cx="3008313" cy="3735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625961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4914900"/>
            <a:ext cx="5127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0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1012DD75-58D6-494F-B302-AFF58713E86A}" type="datetime5">
              <a:rPr lang="en-US" smtClean="0"/>
              <a:t>16-Sep-25</a:t>
            </a:fld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3741739" y="1022350"/>
            <a:ext cx="5121970" cy="372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94340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66738" y="1016000"/>
            <a:ext cx="5040000" cy="3735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849938" y="1016000"/>
            <a:ext cx="3003550" cy="8907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625961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4914900"/>
            <a:ext cx="5127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0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BB9A00F5-94E6-468B-A04A-7E7E3CA87BEA}" type="datetime5">
              <a:rPr lang="en-US" smtClean="0"/>
              <a:t>16-Sep-25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1580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/>
          <p:cNvSpPr/>
          <p:nvPr userDrawn="1"/>
        </p:nvSpPr>
        <p:spPr bwMode="auto">
          <a:xfrm>
            <a:off x="1146174" y="1130300"/>
            <a:ext cx="7997825" cy="1155700"/>
          </a:xfrm>
          <a:prstGeom prst="rect">
            <a:avLst/>
          </a:prstGeom>
          <a:solidFill>
            <a:schemeClr val="accent1">
              <a:alpha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>
            <p:ph idx="1" hasCustomPrompt="1"/>
          </p:nvPr>
        </p:nvSpPr>
        <p:spPr bwMode="auto">
          <a:xfrm>
            <a:off x="1323975" y="1130301"/>
            <a:ext cx="7524750" cy="11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spcCol="360000" anchor="t" anchorCtr="0" compatLnSpc="1">
            <a:prstTxWarp prst="textNoShape">
              <a:avLst/>
            </a:prstTxWarp>
          </a:bodyPr>
          <a:lstStyle>
            <a:lvl1pPr>
              <a:defRPr sz="2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 err="1"/>
              <a:t>Title</a:t>
            </a:r>
            <a:r>
              <a:rPr lang="nl-NL" dirty="0"/>
              <a:t> or </a:t>
            </a:r>
            <a:r>
              <a:rPr lang="nl-NL" dirty="0" err="1"/>
              <a:t>address</a:t>
            </a:r>
            <a:endParaRPr lang="nl-NL" dirty="0"/>
          </a:p>
        </p:txBody>
      </p:sp>
      <p:sp>
        <p:nvSpPr>
          <p:cNvPr id="12" name="Rechthoek 11"/>
          <p:cNvSpPr/>
          <p:nvPr userDrawn="1"/>
        </p:nvSpPr>
        <p:spPr bwMode="auto">
          <a:xfrm>
            <a:off x="-2" y="2282300"/>
            <a:ext cx="1146175" cy="1152000"/>
          </a:xfrm>
          <a:prstGeom prst="rect">
            <a:avLst/>
          </a:prstGeom>
          <a:solidFill>
            <a:schemeClr val="accent1">
              <a:alpha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5" name="Tijdelijke aanduiding voor tekst 3"/>
          <p:cNvSpPr>
            <a:spLocks noGrp="1"/>
          </p:cNvSpPr>
          <p:nvPr>
            <p:ph type="body" sz="half" idx="10"/>
          </p:nvPr>
        </p:nvSpPr>
        <p:spPr>
          <a:xfrm>
            <a:off x="1323974" y="2432604"/>
            <a:ext cx="7524751" cy="2310846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Afbeelding 15" descr="logo UL_RGB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39" y="4214982"/>
            <a:ext cx="495798" cy="576000"/>
          </a:xfrm>
          <a:prstGeom prst="rect">
            <a:avLst/>
          </a:prstGeom>
        </p:spPr>
      </p:pic>
      <p:pic>
        <p:nvPicPr>
          <p:cNvPr id="20" name="Afbeelding 19" descr="logo lumc_Fedra_PPT_20 mm E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38" y="278075"/>
            <a:ext cx="2293895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30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all"/>
            </a:lvl1pPr>
          </a:lstStyle>
          <a:p>
            <a:r>
              <a:rPr lang="nl-NL" dirty="0" err="1"/>
              <a:t>section</a:t>
            </a:r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6527800" y="2282300"/>
            <a:ext cx="2321302" cy="2321302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0" name="Tijdelijke aanduiding voor inhoud 9"/>
          <p:cNvSpPr>
            <a:spLocks noGrp="1"/>
          </p:cNvSpPr>
          <p:nvPr>
            <p:ph sz="quarter" idx="15"/>
          </p:nvPr>
        </p:nvSpPr>
        <p:spPr>
          <a:xfrm>
            <a:off x="566738" y="2282300"/>
            <a:ext cx="5738812" cy="2469088"/>
          </a:xfrm>
        </p:spPr>
        <p:txBody>
          <a:bodyPr/>
          <a:lstStyle>
            <a:lvl1pPr>
              <a:lnSpc>
                <a:spcPct val="100000"/>
              </a:lnSpc>
              <a:defRPr sz="5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2D0C3A08-31C2-48CC-9D5D-BF7CC977C5BA}" type="datetime5">
              <a:rPr lang="en-US" smtClean="0"/>
              <a:t>16-Sep-25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9069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 with Logo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all"/>
            </a:lvl1pPr>
          </a:lstStyle>
          <a:p>
            <a:r>
              <a:rPr lang="nl-NL" dirty="0" err="1"/>
              <a:t>section</a:t>
            </a:r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6527800" y="2282300"/>
            <a:ext cx="2321302" cy="2321302"/>
          </a:xfrm>
        </p:spPr>
        <p:txBody>
          <a:bodyPr/>
          <a:lstStyle>
            <a:lvl1pPr marL="0" indent="0">
              <a:buNone/>
              <a:defRPr sz="800">
                <a:solidFill>
                  <a:schemeClr val="accent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0" name="Tijdelijke aanduiding voor inhoud 9"/>
          <p:cNvSpPr>
            <a:spLocks noGrp="1"/>
          </p:cNvSpPr>
          <p:nvPr>
            <p:ph sz="quarter" idx="15"/>
          </p:nvPr>
        </p:nvSpPr>
        <p:spPr>
          <a:xfrm>
            <a:off x="566738" y="2282300"/>
            <a:ext cx="5738812" cy="2469088"/>
          </a:xfrm>
        </p:spPr>
        <p:txBody>
          <a:bodyPr/>
          <a:lstStyle>
            <a:lvl1pPr>
              <a:lnSpc>
                <a:spcPct val="100000"/>
              </a:lnSpc>
              <a:defRPr sz="5400" b="1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2D0C3A08-31C2-48CC-9D5D-BF7CC977C5BA}" type="datetime5">
              <a:rPr lang="en-US" smtClean="0"/>
              <a:t>16-Sep-25</a:t>
            </a:fld>
            <a:endParaRPr lang="en-GB" dirty="0"/>
          </a:p>
        </p:txBody>
      </p:sp>
      <p:pic>
        <p:nvPicPr>
          <p:cNvPr id="9" name="Afbeelding 8" descr="logo lumc_BLOKJES_PPT_20 mm NL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452" y="281518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3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016000"/>
            <a:ext cx="8286750" cy="3735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625961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4914900"/>
            <a:ext cx="5127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529E4F9F-46B8-49E6-AF86-05E2E4096A4A}" type="datetime5">
              <a:rPr lang="en-US" smtClean="0"/>
              <a:t>16-Sep-25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0306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016000"/>
            <a:ext cx="8286750" cy="3735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625961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4914900"/>
            <a:ext cx="5127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529E4F9F-46B8-49E6-AF86-05E2E4096A4A}" type="datetime5">
              <a:rPr lang="en-US" smtClean="0"/>
              <a:t>16-Sep-25</a:t>
            </a:fld>
            <a:endParaRPr lang="en-GB" dirty="0"/>
          </a:p>
        </p:txBody>
      </p:sp>
      <p:pic>
        <p:nvPicPr>
          <p:cNvPr id="8" name="Afbeelding 7" descr="logo lumc_BLOKJES_PPT_20 mm NL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452" y="281518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49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Rechthoek 6"/>
          <p:cNvSpPr/>
          <p:nvPr userDrawn="1"/>
        </p:nvSpPr>
        <p:spPr bwMode="auto">
          <a:xfrm>
            <a:off x="0" y="4933950"/>
            <a:ext cx="9144000" cy="20955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8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1016000"/>
            <a:ext cx="8286750" cy="3735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3525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itle lin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566739" y="1"/>
            <a:ext cx="6610350" cy="5016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7" name="Rechthoek 6"/>
          <p:cNvSpPr/>
          <p:nvPr userDrawn="1"/>
        </p:nvSpPr>
        <p:spPr bwMode="auto">
          <a:xfrm>
            <a:off x="0" y="4933950"/>
            <a:ext cx="9144000" cy="20955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" name="Tijdelijke aanduiding voor inhoud 2"/>
          <p:cNvSpPr>
            <a:spLocks noGrp="1"/>
          </p:cNvSpPr>
          <p:nvPr>
            <p:ph idx="1"/>
          </p:nvPr>
        </p:nvSpPr>
        <p:spPr>
          <a:xfrm>
            <a:off x="566738" y="704850"/>
            <a:ext cx="8286750" cy="40465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55353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66739" y="1022350"/>
            <a:ext cx="4003675" cy="372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idx="13"/>
          </p:nvPr>
        </p:nvSpPr>
        <p:spPr bwMode="auto">
          <a:xfrm>
            <a:off x="4860033" y="1022350"/>
            <a:ext cx="4003675" cy="372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/>
            </a:lvl1pPr>
            <a:lvl2pPr marL="0">
              <a:defRPr/>
            </a:lvl2pPr>
            <a:lvl3pPr marL="360000">
              <a:defRPr/>
            </a:lvl3pPr>
            <a:lvl4pPr marL="720000">
              <a:defRPr/>
            </a:lvl4pPr>
            <a:lvl5pPr marL="108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625961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4914900"/>
            <a:ext cx="5127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5408E9E8-6950-443F-A54F-B64A0FAA2A6B}" type="datetime5">
              <a:rPr lang="en-US" smtClean="0"/>
              <a:t>16-Sep-25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3182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66739" y="1016000"/>
            <a:ext cx="4003675" cy="78521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66737" y="1904999"/>
            <a:ext cx="4003676" cy="2859683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852988" y="1016000"/>
            <a:ext cx="4004630" cy="78521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852988" y="1904999"/>
            <a:ext cx="4004630" cy="285968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8" y="0"/>
            <a:ext cx="6625961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6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566738" y="4914900"/>
            <a:ext cx="5127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1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2" name="Rectangle 4"/>
          <p:cNvSpPr>
            <a:spLocks noGrp="1" noChangeArrowheads="1"/>
          </p:cNvSpPr>
          <p:nvPr>
            <p:ph type="dt" sz="half" idx="14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77AF3FD6-3DFF-455C-A547-B4F2E7CC0106}" type="datetime5">
              <a:rPr lang="en-US" smtClean="0"/>
              <a:t>16-Sep-25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5032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hoek 13"/>
          <p:cNvSpPr/>
          <p:nvPr userDrawn="1"/>
        </p:nvSpPr>
        <p:spPr bwMode="auto">
          <a:xfrm>
            <a:off x="8002588" y="4933950"/>
            <a:ext cx="1141412" cy="2160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3" name="Rechthoek 12"/>
          <p:cNvSpPr/>
          <p:nvPr userDrawn="1"/>
        </p:nvSpPr>
        <p:spPr bwMode="auto">
          <a:xfrm>
            <a:off x="1143000" y="4933950"/>
            <a:ext cx="6859588" cy="2160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2" name="Rechthoek 1"/>
          <p:cNvSpPr/>
          <p:nvPr userDrawn="1"/>
        </p:nvSpPr>
        <p:spPr bwMode="auto">
          <a:xfrm>
            <a:off x="0" y="4933950"/>
            <a:ext cx="1143000" cy="216000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2588" y="4914900"/>
            <a:ext cx="855661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 b="0" i="0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fld id="{7A02DCA7-D43D-42DF-A067-6ACB2B555E3C}" type="datetime5">
              <a:rPr lang="en-US" smtClean="0"/>
              <a:t>16-Sep-25</a:t>
            </a:fld>
            <a:endParaRPr lang="en-GB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46200" y="4914900"/>
            <a:ext cx="5514976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 b="0" i="0" u="none" kern="800" cap="none" spc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dirty="0"/>
              <a:t>Insert &gt; Header &amp; footer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66738" y="4914900"/>
            <a:ext cx="51276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>
              <a:defRPr sz="12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306AC46-015F-6E44-B83A-36E79AEF53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6739" y="0"/>
            <a:ext cx="6610350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72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Titelstijl van model bewerken</a:t>
            </a:r>
            <a:endParaRPr lang="en-GB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016000"/>
            <a:ext cx="8291512" cy="3735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GB" dirty="0"/>
          </a:p>
        </p:txBody>
      </p:sp>
      <p:sp>
        <p:nvSpPr>
          <p:cNvPr id="12" name="Rechthoek 11"/>
          <p:cNvSpPr/>
          <p:nvPr userDrawn="1"/>
        </p:nvSpPr>
        <p:spPr bwMode="auto">
          <a:xfrm>
            <a:off x="6861176" y="4933950"/>
            <a:ext cx="1141412" cy="216000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4" r:id="rId3"/>
    <p:sldLayoutId id="2147483650" r:id="rId4"/>
    <p:sldLayoutId id="2147483663" r:id="rId5"/>
    <p:sldLayoutId id="2147483661" r:id="rId6"/>
    <p:sldLayoutId id="2147483662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hdr="0"/>
  <p:txStyles>
    <p:titleStyle>
      <a:lvl1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400" b="1" i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2pPr>
      <a:lvl3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3pPr>
      <a:lvl4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4pPr>
      <a:lvl5pPr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5pPr>
      <a:lvl6pPr marL="4572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6pPr>
      <a:lvl7pPr marL="9144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l" rtl="0" eaLnBrk="1" fontAlgn="base" hangingPunct="1">
        <a:lnSpc>
          <a:spcPct val="96000"/>
        </a:lnSpc>
        <a:spcBef>
          <a:spcPct val="0"/>
        </a:spcBef>
        <a:spcAft>
          <a:spcPct val="0"/>
        </a:spcAft>
        <a:defRPr sz="2600" i="1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marL="0" indent="0" algn="l" rtl="0" eaLnBrk="1" fontAlgn="base" hangingPunct="1">
        <a:lnSpc>
          <a:spcPct val="120000"/>
        </a:lnSpc>
        <a:spcBef>
          <a:spcPts val="0"/>
        </a:spcBef>
        <a:spcAft>
          <a:spcPct val="0"/>
        </a:spcAft>
        <a:buFontTx/>
        <a:buNone/>
        <a:defRPr sz="2000">
          <a:solidFill>
            <a:schemeClr val="accent6"/>
          </a:solidFill>
          <a:latin typeface="+mn-lt"/>
          <a:ea typeface="+mn-ea"/>
          <a:cs typeface="+mn-cs"/>
        </a:defRPr>
      </a:lvl1pPr>
      <a:lvl2pPr marL="0" indent="-187325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 sz="2000">
          <a:solidFill>
            <a:schemeClr val="accent6"/>
          </a:solidFill>
          <a:latin typeface="+mn-lt"/>
          <a:ea typeface="+mn-ea"/>
        </a:defRPr>
      </a:lvl2pPr>
      <a:lvl3pPr marL="360000" indent="-18573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 sz="1800">
          <a:solidFill>
            <a:schemeClr val="accent6"/>
          </a:solidFill>
          <a:latin typeface="+mn-lt"/>
          <a:ea typeface="+mn-ea"/>
        </a:defRPr>
      </a:lvl3pPr>
      <a:lvl4pPr marL="720000" indent="-195263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 sz="1800">
          <a:solidFill>
            <a:schemeClr val="accent6"/>
          </a:solidFill>
          <a:latin typeface="+mn-lt"/>
          <a:ea typeface="+mn-ea"/>
        </a:defRPr>
      </a:lvl4pPr>
      <a:lvl5pPr marL="1080000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 sz="1800">
          <a:solidFill>
            <a:schemeClr val="accent6"/>
          </a:solidFill>
          <a:latin typeface="+mn-lt"/>
          <a:ea typeface="+mn-ea"/>
        </a:defRPr>
      </a:lvl5pPr>
      <a:lvl6pPr marL="23669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6pPr>
      <a:lvl7pPr marL="28241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7pPr>
      <a:lvl8pPr marL="32813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8pPr>
      <a:lvl9pPr marL="3738563" indent="-1920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Times" charset="0"/>
        <a:buChar char="•"/>
        <a:defRPr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2"/>
          <p:cNvSpPr>
            <a:spLocks noGrp="1"/>
          </p:cNvSpPr>
          <p:nvPr>
            <p:ph type="pic" idx="14"/>
          </p:nvPr>
        </p:nvSpPr>
        <p:spPr/>
      </p:sp>
      <p:sp>
        <p:nvSpPr>
          <p:cNvPr id="10" name="Tijdelijke aanduiding voor inhoud 9"/>
          <p:cNvSpPr>
            <a:spLocks noGrp="1"/>
          </p:cNvSpPr>
          <p:nvPr>
            <p:ph idx="10"/>
          </p:nvPr>
        </p:nvSpPr>
        <p:spPr>
          <a:xfrm>
            <a:off x="1146430" y="2443125"/>
            <a:ext cx="6436994" cy="311727"/>
          </a:xfrm>
        </p:spPr>
        <p:txBody>
          <a:bodyPr/>
          <a:lstStyle/>
          <a:p>
            <a:r>
              <a:rPr lang="nl-NL" sz="1400" smtClean="0"/>
              <a:t>Xiaotong Zhang, Alexander Broersen, Gonnie CM van Erp, Silvia L. Pintea, Jouke Dijkstra</a:t>
            </a:r>
          </a:p>
          <a:p>
            <a:endParaRPr lang="nl-NL" sz="1400"/>
          </a:p>
          <a:p>
            <a:r>
              <a:rPr lang="nl-NL" sz="1400" smtClean="0"/>
              <a:t> </a:t>
            </a:r>
            <a:endParaRPr lang="nl-NL" sz="1400"/>
          </a:p>
        </p:txBody>
      </p:sp>
      <p:sp>
        <p:nvSpPr>
          <p:cNvPr id="11" name="Tijdelijke aanduiding voor inhoud 10"/>
          <p:cNvSpPr>
            <a:spLocks noGrp="1"/>
          </p:cNvSpPr>
          <p:nvPr>
            <p:ph idx="11"/>
          </p:nvPr>
        </p:nvSpPr>
        <p:spPr>
          <a:xfrm>
            <a:off x="1146430" y="2894735"/>
            <a:ext cx="4545117" cy="311726"/>
          </a:xfrm>
        </p:spPr>
        <p:txBody>
          <a:bodyPr/>
          <a:lstStyle/>
          <a:p>
            <a:r>
              <a:rPr lang="nl-NL" sz="1400" smtClean="0"/>
              <a:t>Radiology Department, Leiden University Medical Center</a:t>
            </a:r>
            <a:endParaRPr lang="nl-NL" sz="140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Skip priors and add graph-based anatomical information, for point-based Couinaud segmentation</a:t>
            </a:r>
            <a:endParaRPr lang="nl-NL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4294967295"/>
          </p:nvPr>
        </p:nvSpPr>
        <p:spPr>
          <a:xfrm>
            <a:off x="0" y="4914900"/>
            <a:ext cx="512763" cy="228600"/>
          </a:xfrm>
        </p:spPr>
        <p:txBody>
          <a:bodyPr/>
          <a:lstStyle/>
          <a:p>
            <a:fld id="{5306AC46-015F-6E44-B83A-36E79AEF5356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294967295"/>
          </p:nvPr>
        </p:nvSpPr>
        <p:spPr>
          <a:xfrm>
            <a:off x="0" y="4914900"/>
            <a:ext cx="5514975" cy="228600"/>
          </a:xfrm>
        </p:spPr>
        <p:txBody>
          <a:bodyPr/>
          <a:lstStyle/>
          <a:p>
            <a:r>
              <a:rPr lang="en-GB"/>
              <a:t>Insert &gt; Header &amp; footer</a:t>
            </a:r>
            <a:endParaRPr lang="en-GB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4294967295"/>
          </p:nvPr>
        </p:nvSpPr>
        <p:spPr>
          <a:xfrm>
            <a:off x="8288338" y="4914900"/>
            <a:ext cx="855662" cy="228600"/>
          </a:xfrm>
        </p:spPr>
        <p:txBody>
          <a:bodyPr/>
          <a:lstStyle/>
          <a:p>
            <a:fld id="{2D0C3A08-31C2-48CC-9D5D-BF7CC977C5BA}" type="datetime5">
              <a:rPr lang="en-US" smtClean="0"/>
              <a:t>16-Sep-25</a:t>
            </a:fld>
            <a:endParaRPr lang="en-GB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498" y="145423"/>
            <a:ext cx="839991" cy="8399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5155" t="-1" b="560"/>
          <a:stretch/>
        </p:blipFill>
        <p:spPr>
          <a:xfrm>
            <a:off x="6154015" y="113619"/>
            <a:ext cx="1429409" cy="88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Introduction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306AC46-015F-6E44-B83A-36E79AEF5356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Insert &gt; Header &amp; footer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29E4F9F-46B8-49E6-AF86-05E2E4096A4A}" type="datetime5">
              <a:rPr lang="en-US" smtClean="0"/>
              <a:t>16-Sep-25</a:t>
            </a:fld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44" y="907714"/>
            <a:ext cx="8597405" cy="1640414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 bwMode="auto">
          <a:xfrm rot="19774504">
            <a:off x="4279393" y="1587805"/>
            <a:ext cx="249674" cy="109728"/>
          </a:xfrm>
          <a:prstGeom prst="ellipse">
            <a:avLst/>
          </a:prstGeom>
          <a:noFill/>
          <a:ln w="12700" cap="flat" cmpd="sng" algn="ctr">
            <a:solidFill>
              <a:srgbClr val="FFFF00"/>
            </a:solidFill>
            <a:prstDash val="dash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 rot="20239238">
            <a:off x="4580119" y="1663278"/>
            <a:ext cx="155233" cy="240995"/>
          </a:xfrm>
          <a:prstGeom prst="ellipse">
            <a:avLst/>
          </a:prstGeom>
          <a:noFill/>
          <a:ln w="12700" cap="flat" cmpd="sng" algn="ctr">
            <a:solidFill>
              <a:srgbClr val="FFFF00"/>
            </a:solidFill>
            <a:prstDash val="dash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 rot="1151554">
            <a:off x="6330327" y="1473834"/>
            <a:ext cx="237744" cy="155201"/>
          </a:xfrm>
          <a:prstGeom prst="ellipse">
            <a:avLst/>
          </a:prstGeom>
          <a:noFill/>
          <a:ln w="12700" cap="flat" cmpd="sng" algn="ctr">
            <a:solidFill>
              <a:srgbClr val="FFFF00"/>
            </a:solidFill>
            <a:prstDash val="dash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7662672" y="1593387"/>
            <a:ext cx="339916" cy="122764"/>
          </a:xfrm>
          <a:prstGeom prst="ellipse">
            <a:avLst/>
          </a:prstGeom>
          <a:noFill/>
          <a:ln w="12700" cap="flat" cmpd="sng" algn="ctr">
            <a:solidFill>
              <a:srgbClr val="FFFF00"/>
            </a:solidFill>
            <a:prstDash val="dash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4560" y="2401824"/>
            <a:ext cx="8284464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smtClean="0">
                <a:solidFill>
                  <a:schemeClr val="accent6"/>
                </a:solidFill>
              </a:rPr>
              <a:t>Background &amp; Importance: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smtClean="0">
                <a:solidFill>
                  <a:schemeClr val="accent6"/>
                </a:solidFill>
              </a:rPr>
              <a:t>Couinaud </a:t>
            </a:r>
            <a:r>
              <a:rPr lang="en-US" sz="1200">
                <a:solidFill>
                  <a:schemeClr val="accent6"/>
                </a:solidFill>
              </a:rPr>
              <a:t>segmentation divides the liver into 8 independent functional segments with distinct vascular inflow and outflow</a:t>
            </a:r>
            <a:r>
              <a:rPr lang="en-US" sz="1200" smtClean="0">
                <a:solidFill>
                  <a:schemeClr val="accent6"/>
                </a:solidFill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smtClean="0">
                <a:solidFill>
                  <a:schemeClr val="accent6"/>
                </a:solidFill>
              </a:rPr>
              <a:t>Couinaud </a:t>
            </a:r>
            <a:r>
              <a:rPr lang="en-US" sz="1200">
                <a:solidFill>
                  <a:schemeClr val="accent6"/>
                </a:solidFill>
              </a:rPr>
              <a:t>segmentation is essential for liver resection </a:t>
            </a:r>
            <a:r>
              <a:rPr lang="en-US" sz="1200" smtClean="0">
                <a:solidFill>
                  <a:schemeClr val="accent6"/>
                </a:solidFill>
              </a:rPr>
              <a:t>and also used in liver ablation procedures.</a:t>
            </a:r>
          </a:p>
          <a:p>
            <a:pPr>
              <a:lnSpc>
                <a:spcPct val="150000"/>
              </a:lnSpc>
            </a:pPr>
            <a:r>
              <a:rPr lang="en-US" sz="1200" b="1" smtClean="0">
                <a:solidFill>
                  <a:schemeClr val="accent6"/>
                </a:solidFill>
              </a:rPr>
              <a:t>Challenges: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smtClean="0">
                <a:solidFill>
                  <a:schemeClr val="accent6"/>
                </a:solidFill>
              </a:rPr>
              <a:t>It is inherently a vessel-dependent task.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smtClean="0">
                <a:solidFill>
                  <a:schemeClr val="accent6"/>
                </a:solidFill>
              </a:rPr>
              <a:t>Manual annotation of liver vessels is highly time-consuming.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smtClean="0">
                <a:solidFill>
                  <a:schemeClr val="accent6"/>
                </a:solidFill>
              </a:rPr>
              <a:t>Pre-trained models for vessel segmentation </a:t>
            </a:r>
            <a:r>
              <a:rPr lang="en-US" sz="1200">
                <a:solidFill>
                  <a:schemeClr val="accent6"/>
                </a:solidFill>
              </a:rPr>
              <a:t>may </a:t>
            </a:r>
            <a:r>
              <a:rPr lang="en-US" sz="1200" smtClean="0">
                <a:solidFill>
                  <a:schemeClr val="accent6"/>
                </a:solidFill>
              </a:rPr>
              <a:t>introduce substantial </a:t>
            </a:r>
            <a:r>
              <a:rPr lang="en-US" sz="1200">
                <a:solidFill>
                  <a:schemeClr val="accent6"/>
                </a:solidFill>
              </a:rPr>
              <a:t>errors</a:t>
            </a:r>
            <a:r>
              <a:rPr lang="en-US" sz="1200" smtClean="0">
                <a:solidFill>
                  <a:schemeClr val="accent6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200" b="1" smtClean="0">
                <a:solidFill>
                  <a:schemeClr val="accent6"/>
                </a:solidFill>
              </a:rPr>
              <a:t>Our Motivation: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accent6"/>
                </a:solidFill>
              </a:rPr>
              <a:t>Skipping vessel priors may </a:t>
            </a:r>
            <a:r>
              <a:rPr lang="en-US" sz="1200" smtClean="0">
                <a:solidFill>
                  <a:schemeClr val="accent6"/>
                </a:solidFill>
              </a:rPr>
              <a:t>enhance both </a:t>
            </a:r>
            <a:r>
              <a:rPr lang="en-US" sz="1200">
                <a:solidFill>
                  <a:schemeClr val="accent6"/>
                </a:solidFill>
              </a:rPr>
              <a:t>clinical </a:t>
            </a:r>
            <a:r>
              <a:rPr lang="en-US" sz="1200" smtClean="0">
                <a:solidFill>
                  <a:schemeClr val="accent6"/>
                </a:solidFill>
              </a:rPr>
              <a:t>reliability and efficiency in Couinaud segmentation.</a:t>
            </a:r>
          </a:p>
          <a:p>
            <a:endParaRPr lang="en-US" sz="120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35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Method</a:t>
            </a:r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991" y="947420"/>
            <a:ext cx="4813993" cy="14543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9936" y="2401798"/>
                <a:ext cx="8552688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smtClean="0">
                    <a:solidFill>
                      <a:schemeClr val="accent6"/>
                    </a:solidFill>
                  </a:rPr>
                  <a:t>Input Representation: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 smtClean="0">
                    <a:solidFill>
                      <a:schemeClr val="accent6"/>
                    </a:solidFill>
                  </a:rPr>
                  <a:t>Sample 3D points from the liver region as model inputs.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 smtClean="0">
                    <a:solidFill>
                      <a:schemeClr val="accent6"/>
                    </a:solidFill>
                  </a:rPr>
                  <a:t>Preserves original CT resolution.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 smtClean="0">
                    <a:solidFill>
                      <a:schemeClr val="accent6"/>
                    </a:solidFill>
                  </a:rPr>
                  <a:t>Avoids resizing or cropping along the axial direction.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sz="1200" smtClean="0">
                  <a:solidFill>
                    <a:schemeClr val="accent6"/>
                  </a:solidFill>
                </a:endParaRPr>
              </a:p>
              <a:p>
                <a:r>
                  <a:rPr lang="en-US" sz="1200" b="1" smtClean="0">
                    <a:solidFill>
                      <a:schemeClr val="accent6"/>
                    </a:solidFill>
                  </a:rPr>
                  <a:t>Model Design: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>
                    <a:solidFill>
                      <a:schemeClr val="accent6"/>
                    </a:solidFill>
                  </a:rPr>
                  <a:t>Voxelize 3D point feature to a grid space at each level </a:t>
                </a:r>
                <a14:m>
                  <m:oMath xmlns:m="http://schemas.openxmlformats.org/officeDocument/2006/math">
                    <m:r>
                      <a:rPr lang="en-US" sz="1200" i="1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200">
                    <a:solidFill>
                      <a:schemeClr val="accent6"/>
                    </a:solidFill>
                  </a:rPr>
                  <a:t>, and learn the dynamic </a:t>
                </a:r>
                <a:r>
                  <a:rPr lang="en-US" sz="1200" smtClean="0">
                    <a:solidFill>
                      <a:schemeClr val="accent6"/>
                    </a:solidFill>
                  </a:rPr>
                  <a:t>offsets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sz="12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200" smtClean="0">
                    <a:solidFill>
                      <a:schemeClr val="accent6"/>
                    </a:solidFill>
                  </a:rPr>
                  <a:t> </a:t>
                </a:r>
                <a:r>
                  <a:rPr lang="en-US" sz="1200">
                    <a:solidFill>
                      <a:schemeClr val="accent6"/>
                    </a:solidFill>
                  </a:rPr>
                  <a:t>for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2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12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1200">
                    <a:solidFill>
                      <a:schemeClr val="accent6"/>
                    </a:solidFill>
                  </a:rPr>
                  <a:t> neighbors of each </a:t>
                </a:r>
                <a:r>
                  <a:rPr lang="en-US" sz="1200" smtClean="0">
                    <a:solidFill>
                      <a:schemeClr val="accent6"/>
                    </a:solidFill>
                  </a:rPr>
                  <a:t>central voxel. </a:t>
                </a:r>
                <a:endParaRPr lang="en-US" sz="1200">
                  <a:solidFill>
                    <a:schemeClr val="accent6"/>
                  </a:solidFill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sz="1200">
                  <a:solidFill>
                    <a:schemeClr val="accent6"/>
                  </a:solidFill>
                </a:endParaRPr>
              </a:p>
              <a:p>
                <a:endParaRPr lang="en-US" sz="1200" smtClean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936" y="2401798"/>
                <a:ext cx="8552688" cy="1754326"/>
              </a:xfrm>
              <a:prstGeom prst="rect">
                <a:avLst/>
              </a:prstGeom>
              <a:blipFill>
                <a:blip r:embed="rId3"/>
                <a:stretch>
                  <a:fillRect t="-3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96544" y="3791279"/>
                <a:ext cx="3000629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120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2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2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2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𝑠𝑜𝑓𝑡𝑚𝑎𝑥</m:t>
                      </m:r>
                      <m:r>
                        <a:rPr lang="en-US" sz="12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2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∙∆</m:t>
                      </m:r>
                      <m:d>
                        <m:dPr>
                          <m:ctrlP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2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12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2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en-US" sz="12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12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𝑝𝑜𝑠</m:t>
                          </m:r>
                        </m:e>
                        <m:sub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2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12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∙∆(</m:t>
                      </m:r>
                      <m:sSub>
                        <m:sSubPr>
                          <m:ctrlP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2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12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2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20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544" y="3791279"/>
                <a:ext cx="3000629" cy="184666"/>
              </a:xfrm>
              <a:prstGeom prst="rect">
                <a:avLst/>
              </a:prstGeom>
              <a:blipFill>
                <a:blip r:embed="rId4"/>
                <a:stretch>
                  <a:fillRect l="-813" t="-23333" r="-1220" b="-4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27487" y="3978896"/>
                <a:ext cx="7386289" cy="26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smtClean="0">
                    <a:solidFill>
                      <a:schemeClr val="accent6"/>
                    </a:solidFill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00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0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0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0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𝐿𝑖𝑛𝑒𝑎𝑟</m:t>
                    </m:r>
                    <m:r>
                      <a:rPr lang="en-US" sz="10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0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10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0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0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0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sz="1000" smtClean="0">
                    <a:solidFill>
                      <a:schemeClr val="accent6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00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0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00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100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0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3×</m:t>
                        </m:r>
                        <m:sSup>
                          <m:sSupPr>
                            <m:ctrlPr>
                              <a:rPr lang="en-US" sz="10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e>
                          <m:sup>
                            <m:r>
                              <a:rPr lang="en-US" sz="10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sup>
                    </m:sSup>
                  </m:oMath>
                </a14:m>
                <a:r>
                  <a:rPr lang="en-US" sz="1000" smtClean="0">
                    <a:solidFill>
                      <a:schemeClr val="accent6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100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10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(∙,</m:t>
                    </m:r>
                    <m:sSub>
                      <m:sSubPr>
                        <m:ctrlP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0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000" smtClean="0">
                    <a:solidFill>
                      <a:schemeClr val="accent6"/>
                    </a:solidFill>
                  </a:rPr>
                  <a:t> is a deformable unfold layer,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00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𝑝𝑜𝑠</m:t>
                        </m:r>
                      </m:e>
                      <m:sub>
                        <m: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00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10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0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sSup>
                          <m:sSupPr>
                            <m:ctrlPr>
                              <a:rPr lang="en-US" sz="1000" i="1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i="1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e>
                          <m:sup>
                            <m:r>
                              <a:rPr lang="en-US" sz="1000" i="1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sup>
                    </m:sSup>
                  </m:oMath>
                </a14:m>
                <a:r>
                  <a:rPr lang="en-US" sz="1000" smtClean="0">
                    <a:solidFill>
                      <a:schemeClr val="accent6"/>
                    </a:solidFill>
                  </a:rPr>
                  <a:t>are the positional embeddings for the query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00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0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000" smtClean="0">
                    <a:solidFill>
                      <a:schemeClr val="accent6"/>
                    </a:solidFill>
                  </a:rPr>
                  <a:t>.</a:t>
                </a:r>
                <a:endParaRPr lang="en-US" sz="100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487" y="3978896"/>
                <a:ext cx="7386289" cy="267317"/>
              </a:xfrm>
              <a:prstGeom prst="rect">
                <a:avLst/>
              </a:prstGeom>
              <a:blipFill>
                <a:blip r:embed="rId5"/>
                <a:stretch>
                  <a:fillRect b="-113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249936" y="4269593"/>
            <a:ext cx="8065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smtClean="0">
                <a:solidFill>
                  <a:schemeClr val="accent6"/>
                </a:solidFill>
              </a:rPr>
              <a:t>Key Advantage: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accent6"/>
                </a:solidFill>
              </a:rPr>
              <a:t>Avoids the heavy computation of fully connected affinities across all voxels</a:t>
            </a:r>
            <a:r>
              <a:rPr lang="en-US" sz="1200" smtClean="0">
                <a:solidFill>
                  <a:schemeClr val="accent6"/>
                </a:solidFill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accent6"/>
                </a:solidFill>
              </a:rPr>
              <a:t>Learnable neighbor offsets around each central voxel enable modeling of irregular grid structures</a:t>
            </a:r>
            <a:r>
              <a:rPr lang="en-US" sz="1200" smtClean="0">
                <a:solidFill>
                  <a:schemeClr val="accent6"/>
                </a:solidFill>
              </a:rPr>
              <a:t>.  </a:t>
            </a:r>
            <a:endParaRPr lang="en-US" sz="1200">
              <a:solidFill>
                <a:schemeClr val="accent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76271" y="1914144"/>
            <a:ext cx="3813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smtClean="0">
                <a:solidFill>
                  <a:schemeClr val="accent6"/>
                </a:solidFill>
              </a:rPr>
              <a:t>[1]</a:t>
            </a:r>
            <a:endParaRPr lang="en-US" sz="800">
              <a:solidFill>
                <a:schemeClr val="accent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7264" y="4856453"/>
            <a:ext cx="8357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smtClean="0">
                <a:solidFill>
                  <a:schemeClr val="accent6"/>
                </a:solidFill>
              </a:rPr>
              <a:t>[1] </a:t>
            </a:r>
            <a:r>
              <a:rPr lang="en-US" sz="800">
                <a:solidFill>
                  <a:schemeClr val="accent6"/>
                </a:solidFill>
              </a:rPr>
              <a:t>Wei, M., Wei, Z., Zhou, H., Hu, F., Si, H., Chen, Z., Zhu, Z., Qiu, J., Yan, X., Guo, Y. and Wang, J., 2023. AGConv: Adaptive graph convolution on 3D point clouds. </a:t>
            </a:r>
            <a:r>
              <a:rPr lang="en-US" sz="800" i="1">
                <a:solidFill>
                  <a:schemeClr val="accent6"/>
                </a:solidFill>
              </a:rPr>
              <a:t>IEEE Transactions on Pattern Analysis and Machine Intelligence</a:t>
            </a:r>
            <a:r>
              <a:rPr lang="en-US" sz="800">
                <a:solidFill>
                  <a:schemeClr val="accent6"/>
                </a:solidFill>
              </a:rPr>
              <a:t>, </a:t>
            </a:r>
            <a:r>
              <a:rPr lang="en-US" sz="800" i="1">
                <a:solidFill>
                  <a:schemeClr val="accent6"/>
                </a:solidFill>
              </a:rPr>
              <a:t>45</a:t>
            </a:r>
            <a:r>
              <a:rPr lang="en-US" sz="800">
                <a:solidFill>
                  <a:schemeClr val="accent6"/>
                </a:solidFill>
              </a:rPr>
              <a:t>(8), pp.9374-9392.</a:t>
            </a:r>
          </a:p>
        </p:txBody>
      </p:sp>
    </p:spTree>
    <p:extLst>
      <p:ext uri="{BB962C8B-B14F-4D97-AF65-F5344CB8AC3E}">
        <p14:creationId xmlns:p14="http://schemas.microsoft.com/office/powerpoint/2010/main" val="373421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Network architecture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81" y="947420"/>
            <a:ext cx="6640913" cy="270408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48478" y="4062628"/>
                <a:ext cx="416373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28600" indent="-228600">
                  <a:buAutoNum type="alphaLcParenBoth"/>
                </a:pPr>
                <a:r>
                  <a:rPr lang="en-US" sz="1100" smtClean="0">
                    <a:solidFill>
                      <a:schemeClr val="accent6"/>
                    </a:solidFill>
                  </a:rPr>
                  <a:t>AGCNN baseline (</a:t>
                </a:r>
                <a:r>
                  <a:rPr lang="en-US" sz="1100">
                    <a:solidFill>
                      <a:schemeClr val="accent6"/>
                    </a:solidFill>
                  </a:rPr>
                  <a:t>shown as blue blocks in the network figure</a:t>
                </a:r>
                <a:r>
                  <a:rPr lang="en-US" sz="1100" smtClean="0">
                    <a:solidFill>
                      <a:schemeClr val="accent6"/>
                    </a:solidFill>
                  </a:rPr>
                  <a:t>)</a:t>
                </a:r>
              </a:p>
              <a:p>
                <a:pPr marL="228600" indent="-228600">
                  <a:buAutoNum type="alphaLcParenBoth"/>
                </a:pPr>
                <a:r>
                  <a:rPr lang="en-US" sz="1100" smtClean="0">
                    <a:solidFill>
                      <a:schemeClr val="accent6"/>
                    </a:solidFill>
                  </a:rPr>
                  <a:t>Our model without graph reasoning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10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𝒢</m:t>
                        </m:r>
                      </m:e>
                      <m:sub>
                        <m:r>
                          <a:rPr lang="en-US" sz="11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sz="11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1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11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1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11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sz="1100" smtClean="0">
                    <a:solidFill>
                      <a:schemeClr val="accent6"/>
                    </a:solidFill>
                  </a:rPr>
                  <a:t>)</a:t>
                </a:r>
              </a:p>
              <a:p>
                <a:pPr marL="228600" indent="-228600">
                  <a:buAutoNum type="alphaLcParenBoth"/>
                </a:pPr>
                <a:r>
                  <a:rPr lang="en-US" sz="1100" smtClean="0">
                    <a:solidFill>
                      <a:schemeClr val="accent6"/>
                    </a:solidFill>
                  </a:rPr>
                  <a:t>Our model without grid feature embeddings (</a:t>
                </a:r>
                <a14:m>
                  <m:oMath xmlns:m="http://schemas.openxmlformats.org/officeDocument/2006/math">
                    <m:r>
                      <a:rPr lang="en-US" sz="11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11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1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1100" b="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100" smtClean="0">
                    <a:solidFill>
                      <a:schemeClr val="accent6"/>
                    </a:solidFill>
                  </a:rPr>
                  <a:t>)</a:t>
                </a:r>
              </a:p>
              <a:p>
                <a:pPr marL="228600" indent="-228600">
                  <a:buAutoNum type="alphaLcParenBoth"/>
                </a:pPr>
                <a:r>
                  <a:rPr lang="en-US" sz="1100" smtClean="0">
                    <a:solidFill>
                      <a:schemeClr val="accent6"/>
                    </a:solidFill>
                  </a:rPr>
                  <a:t>Our proposed model</a:t>
                </a:r>
                <a:endParaRPr lang="en-US" sz="110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478" y="4062628"/>
                <a:ext cx="4163730" cy="769441"/>
              </a:xfrm>
              <a:prstGeom prst="rect">
                <a:avLst/>
              </a:prstGeom>
              <a:blipFill>
                <a:blip r:embed="rId3"/>
                <a:stretch>
                  <a:fillRect b="-47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566739" y="3797808"/>
            <a:ext cx="31749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smtClean="0">
                <a:solidFill>
                  <a:schemeClr val="accent6"/>
                </a:solidFill>
              </a:rPr>
              <a:t>Model ablation:</a:t>
            </a:r>
            <a:endParaRPr lang="en-US" sz="1200" b="1">
              <a:solidFill>
                <a:schemeClr val="accent6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4" t="14948" r="19877" b="11333"/>
          <a:stretch/>
        </p:blipFill>
        <p:spPr>
          <a:xfrm>
            <a:off x="4785360" y="3797808"/>
            <a:ext cx="3749040" cy="117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6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Experimental results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967" y="911879"/>
            <a:ext cx="5600073" cy="1971529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968" y="3065010"/>
            <a:ext cx="5599032" cy="17447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4" y="1087628"/>
            <a:ext cx="3488893" cy="14909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73" y="3123857"/>
            <a:ext cx="3494471" cy="149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5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Conclusion and limitations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54" y="1044956"/>
            <a:ext cx="7307234" cy="21005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5354" y="3336417"/>
            <a:ext cx="7205062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smtClean="0">
                <a:solidFill>
                  <a:schemeClr val="accent6"/>
                </a:solidFill>
              </a:rPr>
              <a:t>We propose a 3D point-based model that incorporates anatomical information implicitly, by learning graph affinities between voxels.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smtClean="0">
                <a:solidFill>
                  <a:schemeClr val="accent6"/>
                </a:solidFill>
              </a:rPr>
              <a:t>Experimental results show that our method is competitive compared to the other point-based methods with or without a liver vessel prior.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smtClean="0">
              <a:solidFill>
                <a:schemeClr val="accent6"/>
              </a:solidFill>
            </a:endParaRPr>
          </a:p>
          <a:p>
            <a:r>
              <a:rPr lang="en-US" sz="1100" b="1" smtClean="0">
                <a:solidFill>
                  <a:schemeClr val="accent6"/>
                </a:solidFill>
              </a:rPr>
              <a:t>Limitations:</a:t>
            </a:r>
          </a:p>
          <a:p>
            <a:r>
              <a:rPr lang="en-US" sz="1100" smtClean="0">
                <a:solidFill>
                  <a:schemeClr val="accent6"/>
                </a:solidFill>
              </a:rPr>
              <a:t>The proposed method cannot accurately discriminate segments in the liver when large tumors are present.</a:t>
            </a:r>
            <a:endParaRPr lang="en-US" sz="110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81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mtClean="0"/>
              <a:t>Thanks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067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62-457 Presentatie-LUMC">
  <a:themeElements>
    <a:clrScheme name="Aangepast 29">
      <a:dk1>
        <a:srgbClr val="003C66"/>
      </a:dk1>
      <a:lt1>
        <a:srgbClr val="FFFFFF"/>
      </a:lt1>
      <a:dk2>
        <a:srgbClr val="BFDEF0"/>
      </a:dk2>
      <a:lt2>
        <a:srgbClr val="003C7D"/>
      </a:lt2>
      <a:accent1>
        <a:srgbClr val="007CC2"/>
      </a:accent1>
      <a:accent2>
        <a:srgbClr val="009FBD"/>
      </a:accent2>
      <a:accent3>
        <a:srgbClr val="6E90A6"/>
      </a:accent3>
      <a:accent4>
        <a:srgbClr val="E3004F"/>
      </a:accent4>
      <a:accent5>
        <a:srgbClr val="C0965C"/>
      </a:accent5>
      <a:accent6>
        <a:srgbClr val="000000"/>
      </a:accent6>
      <a:hlink>
        <a:srgbClr val="1161C6"/>
      </a:hlink>
      <a:folHlink>
        <a:srgbClr val="E300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101463"/>
        </a:dk1>
        <a:lt1>
          <a:srgbClr val="FFFFFF"/>
        </a:lt1>
        <a:dk2>
          <a:srgbClr val="B5E7FF"/>
        </a:dk2>
        <a:lt2>
          <a:srgbClr val="111166"/>
        </a:lt2>
        <a:accent1>
          <a:srgbClr val="119DF9"/>
        </a:accent1>
        <a:accent2>
          <a:srgbClr val="117FE4"/>
        </a:accent2>
        <a:accent3>
          <a:srgbClr val="D7F1FF"/>
        </a:accent3>
        <a:accent4>
          <a:srgbClr val="DADADA"/>
        </a:accent4>
        <a:accent5>
          <a:srgbClr val="AACCFB"/>
        </a:accent5>
        <a:accent6>
          <a:srgbClr val="0E72CF"/>
        </a:accent6>
        <a:hlink>
          <a:srgbClr val="1161C6"/>
        </a:hlink>
        <a:folHlink>
          <a:srgbClr val="114DB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375726BA2F244AB4458CA1D7599EC1" ma:contentTypeVersion="6" ma:contentTypeDescription="Een nieuw document maken." ma:contentTypeScope="" ma:versionID="79f837cafb0c38f6ea62a33c9c40855c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4" targetNamespace="http://schemas.microsoft.com/office/2006/metadata/properties" ma:root="true" ma:fieldsID="9ba8469ad252d89c559c8a43ee14d2a3" ns1:_="" ns2:_="">
    <xsd:import namespace="http://schemas.microsoft.com/sharepoint/v3"/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1:EmailSender" minOccurs="0"/>
                <xsd:element ref="ns1:EmailTo" minOccurs="0"/>
                <xsd:element ref="ns1:EmailCc" minOccurs="0"/>
                <xsd:element ref="ns1:EmailFrom" minOccurs="0"/>
                <xsd:element ref="ns1:EmailSubject" minOccurs="0"/>
                <xsd:element ref="ns2:EmailHead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EmailSender" ma:index="8" nillable="true" ma:displayName="E-mailafzender" ma:hidden="true" ma:internalName="EmailSender">
      <xsd:simpleType>
        <xsd:restriction base="dms:Note">
          <xsd:maxLength value="255"/>
        </xsd:restriction>
      </xsd:simpleType>
    </xsd:element>
    <xsd:element name="EmailTo" ma:index="9" nillable="true" ma:displayName="E-mail aan" ma:hidden="true" ma:internalName="EmailTo">
      <xsd:simpleType>
        <xsd:restriction base="dms:Note">
          <xsd:maxLength value="255"/>
        </xsd:restriction>
      </xsd:simpleType>
    </xsd:element>
    <xsd:element name="EmailCc" ma:index="10" nillable="true" ma:displayName="E-mail CC" ma:hidden="true" ma:internalName="EmailCc">
      <xsd:simpleType>
        <xsd:restriction base="dms:Note">
          <xsd:maxLength value="255"/>
        </xsd:restriction>
      </xsd:simpleType>
    </xsd:element>
    <xsd:element name="EmailFrom" ma:index="11" nillable="true" ma:displayName="E-mail van" ma:hidden="true" ma:internalName="EmailFrom">
      <xsd:simpleType>
        <xsd:restriction base="dms:Text"/>
      </xsd:simpleType>
    </xsd:element>
    <xsd:element name="EmailSubject" ma:index="12" nillable="true" ma:displayName="E-mailonderwerp" ma:hidden="true" ma:internalName="EmailSubject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EmailHeaders" ma:index="13" nillable="true" ma:displayName="Kopteksten voor e-mail" ma:hidden="true" ma:internalName="EmailHeaders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mailTo xmlns="http://schemas.microsoft.com/sharepoint/v3" xsi:nil="true"/>
    <EmailHeaders xmlns="http://schemas.microsoft.com/sharepoint/v4" xsi:nil="true"/>
    <EmailSender xmlns="http://schemas.microsoft.com/sharepoint/v3" xsi:nil="true"/>
    <EmailFrom xmlns="http://schemas.microsoft.com/sharepoint/v3" xsi:nil="true"/>
    <EmailSubject xmlns="http://schemas.microsoft.com/sharepoint/v3" xsi:nil="true"/>
    <EmailCc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A41BCFF-EBB0-4531-83C9-668CCD6BC9E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0721FD-4D39-4B9A-9777-EF42CF8A70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7A96ABF-169D-4A7A-8ABE-CB70AE1D60EB}">
  <ds:schemaRefs>
    <ds:schemaRef ds:uri="http://schemas.microsoft.com/office/2006/documentManagement/types"/>
    <ds:schemaRef ds:uri="http://schemas.microsoft.com/sharepoint/v3"/>
    <ds:schemaRef ds:uri="http://schemas.microsoft.com/office/2006/metadata/properties"/>
    <ds:schemaRef ds:uri="http://purl.org/dc/dcmitype/"/>
    <ds:schemaRef ds:uri="http://purl.org/dc/terms/"/>
    <ds:schemaRef ds:uri="http://purl.org/dc/elements/1.1/"/>
    <ds:schemaRef ds:uri="http://www.w3.org/XML/1998/namespace"/>
    <ds:schemaRef ds:uri="http://schemas.microsoft.com/sharepoint/v4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LUMC Breedbeeldpresentatie_ENG</Template>
  <TotalTime>331</TotalTime>
  <Words>551</Words>
  <Application>Microsoft Office PowerPoint</Application>
  <PresentationFormat>On-screen Show (16:9)</PresentationFormat>
  <Paragraphs>50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ＭＳ Ｐゴシック</vt:lpstr>
      <vt:lpstr>Arial</vt:lpstr>
      <vt:lpstr>Calibri</vt:lpstr>
      <vt:lpstr>Cambria Math</vt:lpstr>
      <vt:lpstr>Times</vt:lpstr>
      <vt:lpstr>62-457 Presentatie-LUMC</vt:lpstr>
      <vt:lpstr>Skip priors and add graph-based anatomical information, for point-based Couinaud segmentation</vt:lpstr>
      <vt:lpstr>Introduction</vt:lpstr>
      <vt:lpstr>Method</vt:lpstr>
      <vt:lpstr>Network architecture</vt:lpstr>
      <vt:lpstr>Experimental results</vt:lpstr>
      <vt:lpstr>Conclusion and limitations</vt:lpstr>
      <vt:lpstr>PowerPoint Presentation</vt:lpstr>
    </vt:vector>
  </TitlesOfParts>
  <Company>LUMC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Koolstra, K. (RADI)</dc:creator>
  <cp:lastModifiedBy>lkebadmin</cp:lastModifiedBy>
  <cp:revision>96</cp:revision>
  <cp:lastPrinted>2015-05-27T12:38:10Z</cp:lastPrinted>
  <dcterms:created xsi:type="dcterms:W3CDTF">2022-02-02T14:00:23Z</dcterms:created>
  <dcterms:modified xsi:type="dcterms:W3CDTF">2025-09-16T12:42:18Z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0x010100F3375726BA2F244AB4458CA1D7599EC1</vt:lpwstr>
  </property>
</Properties>
</file>

<file path=docProps/thumbnail.jpeg>
</file>